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4" r:id="rId5"/>
    <p:sldMasterId id="2147483688" r:id="rId6"/>
  </p:sldMasterIdLst>
  <p:notesMasterIdLst>
    <p:notesMasterId r:id="rId19"/>
  </p:notesMasterIdLst>
  <p:handoutMasterIdLst>
    <p:handoutMasterId r:id="rId20"/>
  </p:handoutMasterIdLst>
  <p:sldIdLst>
    <p:sldId id="260" r:id="rId7"/>
    <p:sldId id="278" r:id="rId8"/>
    <p:sldId id="289" r:id="rId9"/>
    <p:sldId id="282" r:id="rId10"/>
    <p:sldId id="281" r:id="rId11"/>
    <p:sldId id="287" r:id="rId12"/>
    <p:sldId id="288" r:id="rId13"/>
    <p:sldId id="283" r:id="rId14"/>
    <p:sldId id="280" r:id="rId15"/>
    <p:sldId id="284" r:id="rId16"/>
    <p:sldId id="286" r:id="rId17"/>
    <p:sldId id="285" r:id="rId18"/>
  </p:sldIdLst>
  <p:sldSz cx="9144000" cy="6858000" type="screen4x3"/>
  <p:notesSz cx="6669088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8C"/>
    <a:srgbClr val="E61469"/>
    <a:srgbClr val="D7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94674"/>
  </p:normalViewPr>
  <p:slideViewPr>
    <p:cSldViewPr>
      <p:cViewPr varScale="1">
        <p:scale>
          <a:sx n="122" d="100"/>
          <a:sy n="122" d="100"/>
        </p:scale>
        <p:origin x="146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29E7B-EEFD-49CE-9886-F14D530B3A5D}" type="datetimeFigureOut">
              <a:rPr lang="nl-NL" smtClean="0"/>
              <a:t>31-08-18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59941-E6B3-4D6E-8146-9F14787CC99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7517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2A0D3-E559-4194-8F27-47EFEE3ECCA5}" type="datetimeFigureOut">
              <a:rPr lang="nl-NL" smtClean="0"/>
              <a:t>31-08-18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DE78D-ECE4-4DF7-9286-6B92F23DE31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090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9" y="1944925"/>
            <a:ext cx="8509313" cy="4083983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8264" y="3929832"/>
            <a:ext cx="1800200" cy="2091456"/>
          </a:xfrm>
          <a:prstGeom prst="rect">
            <a:avLst/>
          </a:prstGeom>
        </p:spPr>
      </p:pic>
      <p:sp>
        <p:nvSpPr>
          <p:cNvPr id="15" name="Rechthoek 14"/>
          <p:cNvSpPr/>
          <p:nvPr userDrawn="1"/>
        </p:nvSpPr>
        <p:spPr>
          <a:xfrm>
            <a:off x="7020389" y="4047455"/>
            <a:ext cx="1656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b="0" i="1" kern="12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+mn-ea"/>
                <a:cs typeface="+mn-cs"/>
              </a:rPr>
              <a:t>Weten hoe</a:t>
            </a:r>
          </a:p>
        </p:txBody>
      </p:sp>
      <p:sp>
        <p:nvSpPr>
          <p:cNvPr id="16" name="Tijdelijke aanduiding voor tekst 11"/>
          <p:cNvSpPr>
            <a:spLocks noGrp="1"/>
          </p:cNvSpPr>
          <p:nvPr>
            <p:ph type="body" sz="quarter" idx="10" hasCustomPrompt="1"/>
          </p:nvPr>
        </p:nvSpPr>
        <p:spPr>
          <a:xfrm>
            <a:off x="7161500" y="4549559"/>
            <a:ext cx="1373962" cy="1183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nl-NL" dirty="0"/>
              <a:t>eigen tekst invoeren maximaal 4 regels</a:t>
            </a:r>
          </a:p>
        </p:txBody>
      </p:sp>
    </p:spTree>
    <p:extLst>
      <p:ext uri="{BB962C8B-B14F-4D97-AF65-F5344CB8AC3E}">
        <p14:creationId xmlns:p14="http://schemas.microsoft.com/office/powerpoint/2010/main" val="31042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7" y="1924452"/>
            <a:ext cx="8520545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8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4" y="1938353"/>
            <a:ext cx="8528858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75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0" hasCustomPrompt="1"/>
          </p:nvPr>
        </p:nvSpPr>
        <p:spPr>
          <a:xfrm>
            <a:off x="313060" y="1938238"/>
            <a:ext cx="8507412" cy="4083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0041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In dit vak kan je een eigen afbeelding toevoegen.</a:t>
            </a:r>
          </a:p>
        </p:txBody>
      </p:sp>
    </p:spTree>
    <p:extLst>
      <p:ext uri="{BB962C8B-B14F-4D97-AF65-F5344CB8AC3E}">
        <p14:creationId xmlns:p14="http://schemas.microsoft.com/office/powerpoint/2010/main" val="659386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0280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1066726"/>
            <a:ext cx="8229600" cy="634082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1932072"/>
            <a:ext cx="8219256" cy="3960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7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6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5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8193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39552" y="1772816"/>
            <a:ext cx="5760640" cy="42713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Gebruik lettertype en –grootte: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Kop: Georgia, 28, tekst krijgt de blauwe kleur (RGB 0, 65, 140).</a:t>
            </a:r>
            <a:br>
              <a:rPr lang="nl-NL" dirty="0"/>
            </a:b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Tekstvak</a:t>
            </a:r>
            <a:r>
              <a:rPr lang="nl-NL" dirty="0"/>
              <a:t>: </a:t>
            </a:r>
            <a:r>
              <a:rPr lang="nl-NL" dirty="0" err="1"/>
              <a:t>Arial</a:t>
            </a:r>
            <a:r>
              <a:rPr lang="nl-NL" dirty="0"/>
              <a:t>, 18, tekstkleur: blauw (RGB 0, 65, 140).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Nieuwe dia invoegen: via Start, nieuwe dia kun je titeldia’s en vervolgdia’s toevoegen. </a:t>
            </a:r>
          </a:p>
          <a:p>
            <a:endParaRPr lang="nl-NL" dirty="0"/>
          </a:p>
        </p:txBody>
      </p:sp>
      <p:pic>
        <p:nvPicPr>
          <p:cNvPr id="7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6" y="1271124"/>
            <a:ext cx="2416256" cy="47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4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39552" y="1772816"/>
            <a:ext cx="5760640" cy="426371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</p:txBody>
      </p:sp>
      <p:pic>
        <p:nvPicPr>
          <p:cNvPr id="9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7" y="1261646"/>
            <a:ext cx="2416255" cy="477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4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3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082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7" y="1268760"/>
            <a:ext cx="2416255" cy="477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90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637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7" y="1263504"/>
            <a:ext cx="2416255" cy="47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29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637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6" y="1263504"/>
            <a:ext cx="2416256" cy="47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1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10" y="1938134"/>
            <a:ext cx="8511150" cy="408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5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637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7" y="1263504"/>
            <a:ext cx="2416255" cy="47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3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13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65" y="1266875"/>
            <a:ext cx="2411807" cy="477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80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5"/>
            <a:ext cx="5760640" cy="42655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356" y="1261140"/>
            <a:ext cx="2408116" cy="477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95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52" y="1264971"/>
            <a:ext cx="2407920" cy="47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731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52" y="1264971"/>
            <a:ext cx="2407920" cy="47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446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6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6404297" y="1262916"/>
            <a:ext cx="2416175" cy="4773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41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5026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7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5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96818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7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5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4049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10" y="1945755"/>
            <a:ext cx="8511151" cy="40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97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22" y="1945755"/>
            <a:ext cx="8511150" cy="40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67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9" y="1939046"/>
            <a:ext cx="8512233" cy="40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5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9" y="1939046"/>
            <a:ext cx="8512233" cy="40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9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771" y="1938353"/>
            <a:ext cx="8524701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2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7" y="1924452"/>
            <a:ext cx="8520545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97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01" y="1938353"/>
            <a:ext cx="8537171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8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63" y="116632"/>
            <a:ext cx="3236709" cy="505926"/>
          </a:xfrm>
          <a:prstGeom prst="rect">
            <a:avLst/>
          </a:prstGeom>
        </p:spPr>
      </p:pic>
      <p:sp>
        <p:nvSpPr>
          <p:cNvPr id="6" name="Punthaak 9"/>
          <p:cNvSpPr/>
          <p:nvPr/>
        </p:nvSpPr>
        <p:spPr>
          <a:xfrm>
            <a:off x="0" y="1052736"/>
            <a:ext cx="467544" cy="504056"/>
          </a:xfrm>
          <a:custGeom>
            <a:avLst/>
            <a:gdLst>
              <a:gd name="connsiteX0" fmla="*/ 0 w 682505"/>
              <a:gd name="connsiteY0" fmla="*/ 0 h 432048"/>
              <a:gd name="connsiteX1" fmla="*/ 489030 w 682505"/>
              <a:gd name="connsiteY1" fmla="*/ 0 h 432048"/>
              <a:gd name="connsiteX2" fmla="*/ 682505 w 682505"/>
              <a:gd name="connsiteY2" fmla="*/ 216024 h 432048"/>
              <a:gd name="connsiteX3" fmla="*/ 489030 w 682505"/>
              <a:gd name="connsiteY3" fmla="*/ 432048 h 432048"/>
              <a:gd name="connsiteX4" fmla="*/ 0 w 682505"/>
              <a:gd name="connsiteY4" fmla="*/ 432048 h 432048"/>
              <a:gd name="connsiteX5" fmla="*/ 193475 w 682505"/>
              <a:gd name="connsiteY5" fmla="*/ 216024 h 432048"/>
              <a:gd name="connsiteX6" fmla="*/ 0 w 682505"/>
              <a:gd name="connsiteY6" fmla="*/ 0 h 432048"/>
              <a:gd name="connsiteX0" fmla="*/ 0 w 682505"/>
              <a:gd name="connsiteY0" fmla="*/ 0 h 432048"/>
              <a:gd name="connsiteX1" fmla="*/ 489030 w 682505"/>
              <a:gd name="connsiteY1" fmla="*/ 0 h 432048"/>
              <a:gd name="connsiteX2" fmla="*/ 682505 w 682505"/>
              <a:gd name="connsiteY2" fmla="*/ 216024 h 432048"/>
              <a:gd name="connsiteX3" fmla="*/ 489030 w 682505"/>
              <a:gd name="connsiteY3" fmla="*/ 432048 h 432048"/>
              <a:gd name="connsiteX4" fmla="*/ 0 w 682505"/>
              <a:gd name="connsiteY4" fmla="*/ 432048 h 432048"/>
              <a:gd name="connsiteX5" fmla="*/ 3080 w 682505"/>
              <a:gd name="connsiteY5" fmla="*/ 238571 h 432048"/>
              <a:gd name="connsiteX6" fmla="*/ 0 w 682505"/>
              <a:gd name="connsiteY6" fmla="*/ 0 h 432048"/>
              <a:gd name="connsiteX0" fmla="*/ 250521 w 682505"/>
              <a:gd name="connsiteY0" fmla="*/ 0 h 434553"/>
              <a:gd name="connsiteX1" fmla="*/ 489030 w 682505"/>
              <a:gd name="connsiteY1" fmla="*/ 2505 h 434553"/>
              <a:gd name="connsiteX2" fmla="*/ 682505 w 682505"/>
              <a:gd name="connsiteY2" fmla="*/ 218529 h 434553"/>
              <a:gd name="connsiteX3" fmla="*/ 489030 w 682505"/>
              <a:gd name="connsiteY3" fmla="*/ 434553 h 434553"/>
              <a:gd name="connsiteX4" fmla="*/ 0 w 682505"/>
              <a:gd name="connsiteY4" fmla="*/ 434553 h 434553"/>
              <a:gd name="connsiteX5" fmla="*/ 3080 w 682505"/>
              <a:gd name="connsiteY5" fmla="*/ 241076 h 434553"/>
              <a:gd name="connsiteX6" fmla="*/ 250521 w 682505"/>
              <a:gd name="connsiteY6" fmla="*/ 0 h 434553"/>
              <a:gd name="connsiteX0" fmla="*/ 250521 w 682505"/>
              <a:gd name="connsiteY0" fmla="*/ 0 h 434553"/>
              <a:gd name="connsiteX1" fmla="*/ 489030 w 682505"/>
              <a:gd name="connsiteY1" fmla="*/ 2505 h 434553"/>
              <a:gd name="connsiteX2" fmla="*/ 682505 w 682505"/>
              <a:gd name="connsiteY2" fmla="*/ 218529 h 434553"/>
              <a:gd name="connsiteX3" fmla="*/ 489030 w 682505"/>
              <a:gd name="connsiteY3" fmla="*/ 434553 h 434553"/>
              <a:gd name="connsiteX4" fmla="*/ 0 w 682505"/>
              <a:gd name="connsiteY4" fmla="*/ 434553 h 434553"/>
              <a:gd name="connsiteX5" fmla="*/ 251096 w 682505"/>
              <a:gd name="connsiteY5" fmla="*/ 348800 h 434553"/>
              <a:gd name="connsiteX6" fmla="*/ 250521 w 682505"/>
              <a:gd name="connsiteY6" fmla="*/ 0 h 434553"/>
              <a:gd name="connsiteX0" fmla="*/ 0 w 431984"/>
              <a:gd name="connsiteY0" fmla="*/ 0 h 434553"/>
              <a:gd name="connsiteX1" fmla="*/ 238509 w 431984"/>
              <a:gd name="connsiteY1" fmla="*/ 2505 h 434553"/>
              <a:gd name="connsiteX2" fmla="*/ 431984 w 431984"/>
              <a:gd name="connsiteY2" fmla="*/ 218529 h 434553"/>
              <a:gd name="connsiteX3" fmla="*/ 238509 w 431984"/>
              <a:gd name="connsiteY3" fmla="*/ 434553 h 434553"/>
              <a:gd name="connsiteX4" fmla="*/ 0 w 431984"/>
              <a:gd name="connsiteY4" fmla="*/ 432048 h 434553"/>
              <a:gd name="connsiteX5" fmla="*/ 575 w 431984"/>
              <a:gd name="connsiteY5" fmla="*/ 348800 h 434553"/>
              <a:gd name="connsiteX6" fmla="*/ 0 w 431984"/>
              <a:gd name="connsiteY6" fmla="*/ 0 h 43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1984" h="434553">
                <a:moveTo>
                  <a:pt x="0" y="0"/>
                </a:moveTo>
                <a:lnTo>
                  <a:pt x="238509" y="2505"/>
                </a:lnTo>
                <a:lnTo>
                  <a:pt x="431984" y="218529"/>
                </a:lnTo>
                <a:lnTo>
                  <a:pt x="238509" y="434553"/>
                </a:lnTo>
                <a:lnTo>
                  <a:pt x="0" y="432048"/>
                </a:lnTo>
                <a:cubicBezTo>
                  <a:pt x="1027" y="367556"/>
                  <a:pt x="-452" y="413292"/>
                  <a:pt x="575" y="348800"/>
                </a:cubicBezTo>
                <a:cubicBezTo>
                  <a:pt x="-452" y="269276"/>
                  <a:pt x="1027" y="79524"/>
                  <a:pt x="0" y="0"/>
                </a:cubicBezTo>
                <a:close/>
              </a:path>
            </a:pathLst>
          </a:custGeom>
          <a:solidFill>
            <a:srgbClr val="E61469"/>
          </a:solidFill>
          <a:ln>
            <a:solidFill>
              <a:srgbClr val="E61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716" y="6381328"/>
            <a:ext cx="85212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  <p:sldLayoutId id="2147483666" r:id="rId3"/>
    <p:sldLayoutId id="2147483670" r:id="rId4"/>
    <p:sldLayoutId id="2147483677" r:id="rId5"/>
    <p:sldLayoutId id="2147483679" r:id="rId6"/>
    <p:sldLayoutId id="2147483683" r:id="rId7"/>
    <p:sldLayoutId id="2147483681" r:id="rId8"/>
    <p:sldLayoutId id="2147483685" r:id="rId9"/>
    <p:sldLayoutId id="2147483687" r:id="rId10"/>
    <p:sldLayoutId id="2147483686" r:id="rId11"/>
    <p:sldLayoutId id="2147483675" r:id="rId12"/>
    <p:sldLayoutId id="2147483665" r:id="rId13"/>
    <p:sldLayoutId id="2147483650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63" y="116632"/>
            <a:ext cx="3236709" cy="505926"/>
          </a:xfrm>
          <a:prstGeom prst="rect">
            <a:avLst/>
          </a:prstGeom>
        </p:spPr>
      </p:pic>
      <p:sp>
        <p:nvSpPr>
          <p:cNvPr id="11" name="Punthaak 9"/>
          <p:cNvSpPr/>
          <p:nvPr/>
        </p:nvSpPr>
        <p:spPr>
          <a:xfrm>
            <a:off x="0" y="1052736"/>
            <a:ext cx="467544" cy="504056"/>
          </a:xfrm>
          <a:custGeom>
            <a:avLst/>
            <a:gdLst>
              <a:gd name="connsiteX0" fmla="*/ 0 w 682505"/>
              <a:gd name="connsiteY0" fmla="*/ 0 h 432048"/>
              <a:gd name="connsiteX1" fmla="*/ 489030 w 682505"/>
              <a:gd name="connsiteY1" fmla="*/ 0 h 432048"/>
              <a:gd name="connsiteX2" fmla="*/ 682505 w 682505"/>
              <a:gd name="connsiteY2" fmla="*/ 216024 h 432048"/>
              <a:gd name="connsiteX3" fmla="*/ 489030 w 682505"/>
              <a:gd name="connsiteY3" fmla="*/ 432048 h 432048"/>
              <a:gd name="connsiteX4" fmla="*/ 0 w 682505"/>
              <a:gd name="connsiteY4" fmla="*/ 432048 h 432048"/>
              <a:gd name="connsiteX5" fmla="*/ 193475 w 682505"/>
              <a:gd name="connsiteY5" fmla="*/ 216024 h 432048"/>
              <a:gd name="connsiteX6" fmla="*/ 0 w 682505"/>
              <a:gd name="connsiteY6" fmla="*/ 0 h 432048"/>
              <a:gd name="connsiteX0" fmla="*/ 0 w 682505"/>
              <a:gd name="connsiteY0" fmla="*/ 0 h 432048"/>
              <a:gd name="connsiteX1" fmla="*/ 489030 w 682505"/>
              <a:gd name="connsiteY1" fmla="*/ 0 h 432048"/>
              <a:gd name="connsiteX2" fmla="*/ 682505 w 682505"/>
              <a:gd name="connsiteY2" fmla="*/ 216024 h 432048"/>
              <a:gd name="connsiteX3" fmla="*/ 489030 w 682505"/>
              <a:gd name="connsiteY3" fmla="*/ 432048 h 432048"/>
              <a:gd name="connsiteX4" fmla="*/ 0 w 682505"/>
              <a:gd name="connsiteY4" fmla="*/ 432048 h 432048"/>
              <a:gd name="connsiteX5" fmla="*/ 3080 w 682505"/>
              <a:gd name="connsiteY5" fmla="*/ 238571 h 432048"/>
              <a:gd name="connsiteX6" fmla="*/ 0 w 682505"/>
              <a:gd name="connsiteY6" fmla="*/ 0 h 432048"/>
              <a:gd name="connsiteX0" fmla="*/ 250521 w 682505"/>
              <a:gd name="connsiteY0" fmla="*/ 0 h 434553"/>
              <a:gd name="connsiteX1" fmla="*/ 489030 w 682505"/>
              <a:gd name="connsiteY1" fmla="*/ 2505 h 434553"/>
              <a:gd name="connsiteX2" fmla="*/ 682505 w 682505"/>
              <a:gd name="connsiteY2" fmla="*/ 218529 h 434553"/>
              <a:gd name="connsiteX3" fmla="*/ 489030 w 682505"/>
              <a:gd name="connsiteY3" fmla="*/ 434553 h 434553"/>
              <a:gd name="connsiteX4" fmla="*/ 0 w 682505"/>
              <a:gd name="connsiteY4" fmla="*/ 434553 h 434553"/>
              <a:gd name="connsiteX5" fmla="*/ 3080 w 682505"/>
              <a:gd name="connsiteY5" fmla="*/ 241076 h 434553"/>
              <a:gd name="connsiteX6" fmla="*/ 250521 w 682505"/>
              <a:gd name="connsiteY6" fmla="*/ 0 h 434553"/>
              <a:gd name="connsiteX0" fmla="*/ 250521 w 682505"/>
              <a:gd name="connsiteY0" fmla="*/ 0 h 434553"/>
              <a:gd name="connsiteX1" fmla="*/ 489030 w 682505"/>
              <a:gd name="connsiteY1" fmla="*/ 2505 h 434553"/>
              <a:gd name="connsiteX2" fmla="*/ 682505 w 682505"/>
              <a:gd name="connsiteY2" fmla="*/ 218529 h 434553"/>
              <a:gd name="connsiteX3" fmla="*/ 489030 w 682505"/>
              <a:gd name="connsiteY3" fmla="*/ 434553 h 434553"/>
              <a:gd name="connsiteX4" fmla="*/ 0 w 682505"/>
              <a:gd name="connsiteY4" fmla="*/ 434553 h 434553"/>
              <a:gd name="connsiteX5" fmla="*/ 251096 w 682505"/>
              <a:gd name="connsiteY5" fmla="*/ 348800 h 434553"/>
              <a:gd name="connsiteX6" fmla="*/ 250521 w 682505"/>
              <a:gd name="connsiteY6" fmla="*/ 0 h 434553"/>
              <a:gd name="connsiteX0" fmla="*/ 0 w 431984"/>
              <a:gd name="connsiteY0" fmla="*/ 0 h 434553"/>
              <a:gd name="connsiteX1" fmla="*/ 238509 w 431984"/>
              <a:gd name="connsiteY1" fmla="*/ 2505 h 434553"/>
              <a:gd name="connsiteX2" fmla="*/ 431984 w 431984"/>
              <a:gd name="connsiteY2" fmla="*/ 218529 h 434553"/>
              <a:gd name="connsiteX3" fmla="*/ 238509 w 431984"/>
              <a:gd name="connsiteY3" fmla="*/ 434553 h 434553"/>
              <a:gd name="connsiteX4" fmla="*/ 0 w 431984"/>
              <a:gd name="connsiteY4" fmla="*/ 432048 h 434553"/>
              <a:gd name="connsiteX5" fmla="*/ 575 w 431984"/>
              <a:gd name="connsiteY5" fmla="*/ 348800 h 434553"/>
              <a:gd name="connsiteX6" fmla="*/ 0 w 431984"/>
              <a:gd name="connsiteY6" fmla="*/ 0 h 43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1984" h="434553">
                <a:moveTo>
                  <a:pt x="0" y="0"/>
                </a:moveTo>
                <a:lnTo>
                  <a:pt x="238509" y="2505"/>
                </a:lnTo>
                <a:lnTo>
                  <a:pt x="431984" y="218529"/>
                </a:lnTo>
                <a:lnTo>
                  <a:pt x="238509" y="434553"/>
                </a:lnTo>
                <a:lnTo>
                  <a:pt x="0" y="432048"/>
                </a:lnTo>
                <a:cubicBezTo>
                  <a:pt x="1027" y="367556"/>
                  <a:pt x="-452" y="413292"/>
                  <a:pt x="575" y="348800"/>
                </a:cubicBezTo>
                <a:cubicBezTo>
                  <a:pt x="-452" y="269276"/>
                  <a:pt x="1027" y="79524"/>
                  <a:pt x="0" y="0"/>
                </a:cubicBezTo>
                <a:close/>
              </a:path>
            </a:pathLst>
          </a:custGeom>
          <a:solidFill>
            <a:srgbClr val="E61469"/>
          </a:solidFill>
          <a:ln>
            <a:solidFill>
              <a:srgbClr val="E61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716" y="6381328"/>
            <a:ext cx="85212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5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6" r:id="rId3"/>
    <p:sldLayoutId id="2147483658" r:id="rId4"/>
    <p:sldLayoutId id="2147483672" r:id="rId5"/>
    <p:sldLayoutId id="2147483671" r:id="rId6"/>
    <p:sldLayoutId id="2147483678" r:id="rId7"/>
    <p:sldLayoutId id="2147483680" r:id="rId8"/>
    <p:sldLayoutId id="2147483684" r:id="rId9"/>
    <p:sldLayoutId id="2147483682" r:id="rId10"/>
    <p:sldLayoutId id="2147483676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63" y="116632"/>
            <a:ext cx="3236709" cy="5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4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stephanhoeksema/code/pwa_wf/public/manifest.json" TargetMode="Externa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Progressive Web Apps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Hoe gaan we IOS /Android gek maken</a:t>
            </a:r>
          </a:p>
        </p:txBody>
      </p:sp>
    </p:spTree>
    <p:extLst>
      <p:ext uri="{BB962C8B-B14F-4D97-AF65-F5344CB8AC3E}">
        <p14:creationId xmlns:p14="http://schemas.microsoft.com/office/powerpoint/2010/main" val="2238562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Tijd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bouwen</a:t>
            </a:r>
            <a:r>
              <a:rPr lang="en-US" dirty="0"/>
              <a:t>!</a:t>
            </a:r>
          </a:p>
        </p:txBody>
      </p:sp>
      <p:pic>
        <p:nvPicPr>
          <p:cNvPr id="2050" name="Picture 2" descr="https://lc-www-live-s.legocdn.com/r/www/r/catalogs/-/media/catalogs/products/classic/2017/secondary/10703_sec.png?l.r2=1694198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7696200" cy="433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6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Nieuw</a:t>
            </a:r>
            <a:r>
              <a:rPr lang="en-US" dirty="0"/>
              <a:t> </a:t>
            </a:r>
            <a:r>
              <a:rPr lang="en-US" dirty="0" err="1"/>
              <a:t>gebouw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School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ruimtes</a:t>
            </a:r>
            <a:r>
              <a:rPr lang="en-US" dirty="0"/>
              <a:t> (</a:t>
            </a:r>
            <a:r>
              <a:rPr lang="en-US" dirty="0" err="1"/>
              <a:t>collegezalen</a:t>
            </a:r>
            <a:r>
              <a:rPr lang="en-US" dirty="0"/>
              <a:t>, </a:t>
            </a:r>
            <a:r>
              <a:rPr lang="en-US" dirty="0" err="1"/>
              <a:t>koffieruimte</a:t>
            </a:r>
            <a:r>
              <a:rPr lang="en-US" dirty="0"/>
              <a:t>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 </a:t>
            </a:r>
            <a:r>
              <a:rPr lang="en-US" dirty="0" err="1"/>
              <a:t>minuten</a:t>
            </a:r>
            <a:r>
              <a:rPr lang="en-US" dirty="0"/>
              <a:t> per sprint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Owner: 	Jan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Agile Coach: 		Stephan</a:t>
            </a:r>
          </a:p>
        </p:txBody>
      </p:sp>
    </p:spTree>
    <p:extLst>
      <p:ext uri="{BB962C8B-B14F-4D97-AF65-F5344CB8AC3E}">
        <p14:creationId xmlns:p14="http://schemas.microsoft.com/office/powerpoint/2010/main" val="3574057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53045" y="5613737"/>
            <a:ext cx="38379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8 MINUTEN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371600" y="2438400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38400" y="2514600"/>
            <a:ext cx="0" cy="220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05200" y="2590800"/>
            <a:ext cx="0" cy="1885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0" y="2667000"/>
            <a:ext cx="0" cy="1809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638800" y="2533650"/>
            <a:ext cx="0" cy="2114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705600" y="2438400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772400" y="2438400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4800" y="2438400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839200" y="2438400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-9060180" y="2686050"/>
            <a:ext cx="9372600" cy="1790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5"/>
          <p:cNvSpPr/>
          <p:nvPr/>
        </p:nvSpPr>
        <p:spPr>
          <a:xfrm>
            <a:off x="0" y="2438400"/>
            <a:ext cx="9144000" cy="2286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go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5283" y="7315200"/>
            <a:ext cx="487363" cy="487363"/>
          </a:xfrm>
          <a:prstGeom prst="rect">
            <a:avLst/>
          </a:prstGeom>
        </p:spPr>
      </p:pic>
      <p:pic>
        <p:nvPicPr>
          <p:cNvPr id="3076" name="Picture 4" descr="C:\Users\wl0103395\Downloads\festisite_lego(1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0"/>
            <a:ext cx="1082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64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0.94497 -2.22222E-6 " pathEditMode="relative" rAng="0" ptsTypes="AA">
                                      <p:cBhvr>
                                        <p:cTn id="6" dur="48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8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98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Wat is Progressive Web Apps(PWA)?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/>
              <a:t>Progressive Web Apps</a:t>
            </a:r>
            <a:r>
              <a:rPr lang="en-US" dirty="0"/>
              <a:t> </a:t>
            </a:r>
            <a:r>
              <a:rPr lang="en-US" dirty="0" err="1"/>
              <a:t>combineert</a:t>
            </a:r>
            <a:r>
              <a:rPr lang="en-US" dirty="0"/>
              <a:t> het </a:t>
            </a:r>
            <a:r>
              <a:rPr lang="en-US" dirty="0" err="1"/>
              <a:t>beste</a:t>
            </a:r>
            <a:r>
              <a:rPr lang="en-US" dirty="0"/>
              <a:t> van het web </a:t>
            </a:r>
            <a:r>
              <a:rPr lang="en-US" dirty="0" err="1"/>
              <a:t>en</a:t>
            </a:r>
            <a:r>
              <a:rPr lang="en-US" dirty="0"/>
              <a:t> het </a:t>
            </a:r>
            <a:r>
              <a:rPr lang="en-US" dirty="0" err="1"/>
              <a:t>beste</a:t>
            </a:r>
            <a:r>
              <a:rPr lang="en-US" dirty="0"/>
              <a:t> van apps. </a:t>
            </a:r>
            <a:br>
              <a:rPr lang="en-US" dirty="0"/>
            </a:br>
            <a:endParaRPr lang="en-US" dirty="0"/>
          </a:p>
          <a:p>
            <a:r>
              <a:rPr lang="en-US" u="sng" dirty="0"/>
              <a:t>Progressive Web Apps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vanaf</a:t>
            </a:r>
            <a:r>
              <a:rPr lang="en-US" dirty="0"/>
              <a:t> het </a:t>
            </a:r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bezoek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app. De app </a:t>
            </a:r>
            <a:r>
              <a:rPr lang="en-US" dirty="0" err="1"/>
              <a:t>ontwikkeld</a:t>
            </a:r>
            <a:r>
              <a:rPr lang="en-US" dirty="0"/>
              <a:t> </a:t>
            </a:r>
            <a:r>
              <a:rPr lang="en-US" dirty="0" err="1"/>
              <a:t>zich</a:t>
            </a:r>
            <a:r>
              <a:rPr lang="en-US" dirty="0"/>
              <a:t> ten </a:t>
            </a:r>
            <a:r>
              <a:rPr lang="en-US" dirty="0" err="1"/>
              <a:t>opzichte</a:t>
            </a:r>
            <a:r>
              <a:rPr lang="en-US" dirty="0"/>
              <a:t> van de </a:t>
            </a:r>
            <a:r>
              <a:rPr lang="en-US" dirty="0" err="1"/>
              <a:t>gebruiker</a:t>
            </a:r>
            <a:r>
              <a:rPr lang="en-US" dirty="0"/>
              <a:t>. Na </a:t>
            </a:r>
            <a:r>
              <a:rPr lang="en-US" dirty="0" err="1"/>
              <a:t>gebruik</a:t>
            </a:r>
            <a:r>
              <a:rPr lang="en-US" dirty="0"/>
              <a:t> van de app, </a:t>
            </a:r>
            <a:r>
              <a:rPr lang="en-US" dirty="0" err="1"/>
              <a:t>zal</a:t>
            </a:r>
            <a:r>
              <a:rPr lang="en-US" dirty="0"/>
              <a:t> de app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leren</a:t>
            </a:r>
            <a:r>
              <a:rPr lang="en-US" dirty="0"/>
              <a:t> over de </a:t>
            </a:r>
            <a:r>
              <a:rPr lang="en-US" dirty="0" err="1"/>
              <a:t>gebruiker</a:t>
            </a:r>
            <a:r>
              <a:rPr lang="en-US" dirty="0"/>
              <a:t>. De app </a:t>
            </a:r>
            <a:r>
              <a:rPr lang="en-US" dirty="0" err="1"/>
              <a:t>zal</a:t>
            </a:r>
            <a:r>
              <a:rPr lang="en-US" dirty="0"/>
              <a:t> </a:t>
            </a:r>
            <a:r>
              <a:rPr lang="en-US" dirty="0" err="1"/>
              <a:t>sneller</a:t>
            </a:r>
            <a:r>
              <a:rPr lang="en-US" dirty="0"/>
              <a:t> </a:t>
            </a:r>
            <a:r>
              <a:rPr lang="en-US" dirty="0" err="1"/>
              <a:t>begrijpen</a:t>
            </a:r>
            <a:r>
              <a:rPr lang="en-US" dirty="0"/>
              <a:t> wat de </a:t>
            </a:r>
            <a:r>
              <a:rPr lang="en-US" dirty="0" err="1"/>
              <a:t>gebruiker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4365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Wat is Progressive Web Apps(PWA)?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PWA is een ervaring voor de gebruiker die aansluit / voelt alsof de gebruiker op het web is. </a:t>
            </a:r>
          </a:p>
          <a:p>
            <a:r>
              <a:rPr lang="nl-NL" dirty="0"/>
              <a:t>Belangrijk: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/>
              <a:t>Betrouwbaar</a:t>
            </a:r>
            <a:r>
              <a:rPr lang="nl-NL" dirty="0"/>
              <a:t> - De gebruiker krijgt meteen te zien wat hij wil, ook al zijn de netwerk condities slecht/onbetrouwbaar.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/>
              <a:t>Snel</a:t>
            </a:r>
            <a:r>
              <a:rPr lang="nl-NL" dirty="0"/>
              <a:t> - Reageert snel op de gebruiker, snelle animaties en zonder te scrollen.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/>
              <a:t>Aansprekend</a:t>
            </a:r>
            <a:r>
              <a:rPr lang="nl-NL" dirty="0"/>
              <a:t> - Lijkt op een geïnstalleerde app op je device, met een geweldige gebruikers ervaring. </a:t>
            </a:r>
          </a:p>
        </p:txBody>
      </p:sp>
    </p:spTree>
    <p:extLst>
      <p:ext uri="{BB962C8B-B14F-4D97-AF65-F5344CB8AC3E}">
        <p14:creationId xmlns:p14="http://schemas.microsoft.com/office/powerpoint/2010/main" val="302607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015" y="990600"/>
            <a:ext cx="5756177" cy="648072"/>
          </a:xfrm>
        </p:spPr>
        <p:txBody>
          <a:bodyPr/>
          <a:lstStyle/>
          <a:p>
            <a:r>
              <a:rPr lang="en-US" dirty="0"/>
              <a:t>Module planning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524000"/>
            <a:ext cx="5760640" cy="472439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800" b="1" dirty="0">
                <a:solidFill>
                  <a:srgbClr val="00418C"/>
                </a:solidFill>
              </a:rPr>
              <a:t>P01L01 - Introductie, Application Manifest, </a:t>
            </a:r>
            <a:r>
              <a:rPr lang="nl-NL" sz="1800" b="1" dirty="0" err="1">
                <a:solidFill>
                  <a:srgbClr val="00418C"/>
                </a:solidFill>
              </a:rPr>
              <a:t>Promise</a:t>
            </a:r>
            <a:r>
              <a:rPr lang="nl-NL" sz="1800" b="1" dirty="0">
                <a:solidFill>
                  <a:srgbClr val="00418C"/>
                </a:solidFill>
              </a:rPr>
              <a:t> &amp; </a:t>
            </a:r>
            <a:r>
              <a:rPr lang="nl-NL" sz="1800" b="1" dirty="0" err="1">
                <a:solidFill>
                  <a:srgbClr val="00418C"/>
                </a:solidFill>
              </a:rPr>
              <a:t>Fetch</a:t>
            </a:r>
            <a:r>
              <a:rPr lang="nl-NL" sz="1800" b="1" dirty="0">
                <a:solidFill>
                  <a:srgbClr val="00418C"/>
                </a:solidFill>
              </a:rPr>
              <a:t> API, Service </a:t>
            </a:r>
            <a:r>
              <a:rPr lang="nl-NL" sz="1800" b="1" dirty="0" err="1">
                <a:solidFill>
                  <a:srgbClr val="00418C"/>
                </a:solidFill>
              </a:rPr>
              <a:t>Workers</a:t>
            </a:r>
            <a:endParaRPr lang="nl-NL" sz="1800" b="1" dirty="0">
              <a:solidFill>
                <a:srgbClr val="00418C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P01L02 - </a:t>
            </a:r>
            <a:r>
              <a:rPr lang="nl-NL" dirty="0" err="1"/>
              <a:t>Chaching</a:t>
            </a:r>
            <a:r>
              <a:rPr lang="nl-NL" dirty="0"/>
              <a:t> </a:t>
            </a:r>
            <a:r>
              <a:rPr lang="nl-NL" dirty="0" err="1"/>
              <a:t>stragegie</a:t>
            </a:r>
            <a:r>
              <a:rPr lang="nl-NL" dirty="0"/>
              <a:t>, </a:t>
            </a:r>
            <a:r>
              <a:rPr lang="nl-NL" dirty="0" err="1"/>
              <a:t>Dynamic</a:t>
            </a:r>
            <a:r>
              <a:rPr lang="nl-NL" dirty="0"/>
              <a:t> Data, </a:t>
            </a:r>
            <a:r>
              <a:rPr lang="nl-NL" dirty="0" err="1"/>
              <a:t>Responsive</a:t>
            </a:r>
            <a:r>
              <a:rPr lang="nl-NL" dirty="0"/>
              <a:t>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rgbClr val="00418C"/>
                </a:solidFill>
              </a:rPr>
              <a:t>P01L03 - Background Sync, </a:t>
            </a:r>
            <a:r>
              <a:rPr lang="nl-NL" sz="1800" dirty="0" err="1">
                <a:solidFill>
                  <a:srgbClr val="00418C"/>
                </a:solidFill>
              </a:rPr>
              <a:t>Webpush</a:t>
            </a:r>
            <a:r>
              <a:rPr lang="nl-NL" sz="1800" dirty="0">
                <a:solidFill>
                  <a:srgbClr val="00418C"/>
                </a:solidFill>
              </a:rPr>
              <a:t> Notification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P01L04 - Web API &amp; </a:t>
            </a:r>
            <a:r>
              <a:rPr lang="nl-NL" dirty="0" err="1"/>
              <a:t>Geolocation</a:t>
            </a:r>
            <a:r>
              <a:rPr lang="nl-NL" dirty="0"/>
              <a:t>,  </a:t>
            </a:r>
            <a:r>
              <a:rPr lang="nl-NL" dirty="0" err="1"/>
              <a:t>Automated</a:t>
            </a:r>
            <a:r>
              <a:rPr lang="nl-NL" dirty="0"/>
              <a:t> SW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P01L05 - SPA =&gt; PWA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Tijdens alle 8 weken zullen we bezig zijn met </a:t>
            </a:r>
            <a:r>
              <a:rPr lang="nl-NL" dirty="0" err="1"/>
              <a:t>ReactJS</a:t>
            </a:r>
            <a:endParaRPr lang="nl-NL" dirty="0"/>
          </a:p>
          <a:p>
            <a:endParaRPr lang="nl-NL" sz="1800" dirty="0">
              <a:solidFill>
                <a:srgbClr val="00418C"/>
              </a:solidFill>
            </a:endParaRPr>
          </a:p>
          <a:p>
            <a:endParaRPr lang="nl-NL" dirty="0">
              <a:solidFill>
                <a:srgbClr val="0041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41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 is PWA?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Application manifest</a:t>
            </a:r>
            <a:br>
              <a:rPr lang="en-US" b="1" dirty="0"/>
            </a:br>
            <a:r>
              <a:rPr lang="en-US" dirty="0"/>
              <a:t>De web app manifest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over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(</a:t>
            </a:r>
            <a:r>
              <a:rPr lang="en-US" dirty="0" err="1"/>
              <a:t>naam</a:t>
            </a:r>
            <a:r>
              <a:rPr lang="en-US" dirty="0"/>
              <a:t>, </a:t>
            </a:r>
            <a:r>
              <a:rPr lang="en-US" dirty="0" err="1"/>
              <a:t>beschrijving</a:t>
            </a:r>
            <a:r>
              <a:rPr lang="en-US" dirty="0"/>
              <a:t>, </a:t>
            </a:r>
            <a:r>
              <a:rPr lang="en-US" dirty="0" err="1"/>
              <a:t>iconen</a:t>
            </a:r>
            <a:r>
              <a:rPr lang="en-US" dirty="0"/>
              <a:t>)in </a:t>
            </a:r>
            <a:r>
              <a:rPr lang="en-US" dirty="0" err="1"/>
              <a:t>een</a:t>
            </a:r>
            <a:r>
              <a:rPr lang="en-US" dirty="0"/>
              <a:t> JSON </a:t>
            </a:r>
            <a:r>
              <a:rPr lang="en-US" dirty="0" err="1"/>
              <a:t>formaat</a:t>
            </a:r>
            <a:r>
              <a:rPr lang="en-US" dirty="0"/>
              <a:t>. Het manifest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applicaties</a:t>
            </a:r>
            <a:r>
              <a:rPr lang="en-US" dirty="0"/>
              <a:t> die ‘</a:t>
            </a:r>
            <a:r>
              <a:rPr lang="en-US" dirty="0" err="1"/>
              <a:t>geinstalleerd</a:t>
            </a:r>
            <a:r>
              <a:rPr lang="en-US" dirty="0"/>
              <a:t>’ </a:t>
            </a:r>
            <a:r>
              <a:rPr lang="en-US" dirty="0" err="1"/>
              <a:t>zijn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voordeel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gebruikers</a:t>
            </a:r>
            <a:r>
              <a:rPr lang="en-US" dirty="0"/>
              <a:t>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toegang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linkClick r:id="rId2" action="ppaction://hlinkfile"/>
              </a:rPr>
              <a:t>voorbeeld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1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 is PWA?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Fetch API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6394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 is PWA?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Workers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Workers(Cache)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7398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Minimum Viable Product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www.startupolic.com/wp-content/uploads/2015/07/How-to-build-a-Minimum-Viable-Produ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5867400" cy="414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00200" y="2895600"/>
            <a:ext cx="43434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0200" y="4495800"/>
            <a:ext cx="43434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5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Scrum-</a:t>
            </a:r>
            <a:r>
              <a:rPr lang="en-US" dirty="0" err="1"/>
              <a:t>proces</a:t>
            </a:r>
            <a:endParaRPr lang="en-US" dirty="0"/>
          </a:p>
        </p:txBody>
      </p:sp>
      <p:pic>
        <p:nvPicPr>
          <p:cNvPr id="1026" name="Picture 2" descr="http://cavero.nl/wp-content/uploads/2015/06/2000px-Scrum_process.svg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884680"/>
            <a:ext cx="8381999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81600" y="3675572"/>
            <a:ext cx="825137" cy="490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2-4 </a:t>
            </a:r>
            <a:r>
              <a:rPr lang="en-US" dirty="0" err="1">
                <a:solidFill>
                  <a:schemeClr val="tx1"/>
                </a:solidFill>
              </a:rPr>
              <a:t>weken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213885"/>
      </p:ext>
    </p:extLst>
  </p:cSld>
  <p:clrMapOvr>
    <a:masterClrMapping/>
  </p:clrMapOvr>
</p:sld>
</file>

<file path=ppt/theme/theme1.xml><?xml version="1.0" encoding="utf-8"?>
<a:theme xmlns:a="http://schemas.openxmlformats.org/drawingml/2006/main" name="Flevoland algemeen 4x3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4C826F01B35D459B9C3D014B0D3271" ma:contentTypeVersion="1" ma:contentTypeDescription="Create a new document." ma:contentTypeScope="" ma:versionID="d603551f2b6493ab61d6b7bd582eb73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51F625-D652-4C9B-ACD2-9FCEFFC5F050}">
  <ds:schemaRefs>
    <ds:schemaRef ds:uri="http://schemas.microsoft.com/office/2006/metadata/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73E9C2F-5BCA-46DF-AA88-F518352BC2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F5CF58-3769-45C4-8BE2-5FA121459E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Flevoland algemeen 4x3</Template>
  <TotalTime>1557</TotalTime>
  <Words>173</Words>
  <Application>Microsoft Macintosh PowerPoint</Application>
  <PresentationFormat>On-screen Show (4:3)</PresentationFormat>
  <Paragraphs>47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Georgia</vt:lpstr>
      <vt:lpstr>Flevoland algemeen 4x3</vt:lpstr>
      <vt:lpstr>1_Kantoorthema</vt:lpstr>
      <vt:lpstr>2_Kantoorthema</vt:lpstr>
      <vt:lpstr>Progressive Web Apps</vt:lpstr>
      <vt:lpstr>Wat is Progressive Web Apps(PWA)?</vt:lpstr>
      <vt:lpstr>Wat is Progressive Web Apps(PWA)?</vt:lpstr>
      <vt:lpstr>Module planning</vt:lpstr>
      <vt:lpstr>Wat is PWA?</vt:lpstr>
      <vt:lpstr>Wat is PWA?</vt:lpstr>
      <vt:lpstr>Wat is PWA?</vt:lpstr>
      <vt:lpstr>Minimum Viable Product</vt:lpstr>
      <vt:lpstr>Scrum-proces</vt:lpstr>
      <vt:lpstr>Tijd om te bouwen!</vt:lpstr>
      <vt:lpstr>Wat gaan jullie maken?</vt:lpstr>
      <vt:lpstr>Sprint</vt:lpstr>
    </vt:vector>
  </TitlesOfParts>
  <Company>Windesheim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HBO-ICT Proefstuderen - LEGO4Scrum</dc:title>
  <dc:creator>Wouter Leenards</dc:creator>
  <cp:lastModifiedBy>Stephan Hoeksema</cp:lastModifiedBy>
  <cp:revision>30</cp:revision>
  <cp:lastPrinted>2014-09-15T08:44:28Z</cp:lastPrinted>
  <dcterms:created xsi:type="dcterms:W3CDTF">2018-02-08T14:23:01Z</dcterms:created>
  <dcterms:modified xsi:type="dcterms:W3CDTF">2018-09-01T07:27:12Z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0x010100154C826F01B35D459B9C3D014B0D3271</vt:lpwstr>
  </property>
</Properties>
</file>